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CBF0F0-D8BA-432A-BA1D-2707399B732A}" v="173" dt="2021-10-05T03:06:30.537"/>
    <p1510:client id="{2B500D6D-F2E7-B4A1-80B7-985F5078C072}" v="89" dt="2021-10-07T07:41:14.578"/>
    <p1510:client id="{CF8FD650-2AF5-7611-C9FB-8106ECC2E115}" v="161" dt="2021-10-07T05:07:07.6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Thursday, October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879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Thursday, October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000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Thursday, October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196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Thursday, October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158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Thursday, October 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6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Thursday, October 7,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19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Thursday, October 7,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867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Thursday, October 7,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387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Thursday, October 7,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58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Thursday, October 7,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1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Thursday, October 7,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634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Thursday, October 7,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757988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45" r:id="rId6"/>
    <p:sldLayoutId id="2147483750" r:id="rId7"/>
    <p:sldLayoutId id="2147483746" r:id="rId8"/>
    <p:sldLayoutId id="2147483747" r:id="rId9"/>
    <p:sldLayoutId id="2147483748" r:id="rId10"/>
    <p:sldLayoutId id="214748374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ts.gov/content/transportation-fatalities-mode" TargetMode="External"/><Relationship Id="rId2" Type="http://schemas.openxmlformats.org/officeDocument/2006/relationships/hyperlink" Target="http://www.darrinqualman.com/global-air-travel-climate-chang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bts.gov/content/us-general-aviationa-safety-dat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37">
            <a:extLst>
              <a:ext uri="{FF2B5EF4-FFF2-40B4-BE49-F238E27FC236}">
                <a16:creationId xmlns:a16="http://schemas.microsoft.com/office/drawing/2014/main" id="{BCFF1867-CA5E-416C-80CB-68BE95CE2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028701"/>
            <a:ext cx="4372550" cy="2518436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800"/>
              <a:t>Liftoff in Airline Safety: A Steady Descent in Fatal Flights</a:t>
            </a:r>
          </a:p>
        </p:txBody>
      </p:sp>
      <p:sp>
        <p:nvSpPr>
          <p:cNvPr id="53" name="Rectangle 39">
            <a:extLst>
              <a:ext uri="{FF2B5EF4-FFF2-40B4-BE49-F238E27FC236}">
                <a16:creationId xmlns:a16="http://schemas.microsoft.com/office/drawing/2014/main" id="{5EA2F639-83D8-42FB-805A-0AFD485B9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4022220"/>
            <a:ext cx="12192002" cy="28387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9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41">
            <a:extLst>
              <a:ext uri="{FF2B5EF4-FFF2-40B4-BE49-F238E27FC236}">
                <a16:creationId xmlns:a16="http://schemas.microsoft.com/office/drawing/2014/main" id="{D8DB4E8D-D68B-4463-A009-8FAB6A115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038600" y="4022219"/>
            <a:ext cx="8153400" cy="283873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4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43">
            <a:extLst>
              <a:ext uri="{FF2B5EF4-FFF2-40B4-BE49-F238E27FC236}">
                <a16:creationId xmlns:a16="http://schemas.microsoft.com/office/drawing/2014/main" id="{5C519481-97EE-45EB-B83B-AE5C46F3D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16759"/>
            <a:ext cx="8441142" cy="2389939"/>
          </a:xfrm>
          <a:prstGeom prst="rect">
            <a:avLst/>
          </a:prstGeom>
          <a:gradFill>
            <a:gsLst>
              <a:gs pos="0">
                <a:schemeClr val="accent6">
                  <a:alpha val="43000"/>
                </a:schemeClr>
              </a:gs>
              <a:gs pos="72000">
                <a:schemeClr val="accent5">
                  <a:alpha val="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81756"/>
            <a:ext cx="4372550" cy="1793757"/>
          </a:xfrm>
        </p:spPr>
        <p:txBody>
          <a:bodyPr>
            <a:normAutofit/>
          </a:bodyPr>
          <a:lstStyle/>
          <a:p>
            <a:pPr algn="l"/>
            <a:r>
              <a:rPr lang="en-US" sz="1400">
                <a:solidFill>
                  <a:schemeClr val="bg1"/>
                </a:solidFill>
              </a:rPr>
              <a:t>By: Jake Rickord</a:t>
            </a:r>
          </a:p>
        </p:txBody>
      </p:sp>
      <p:pic>
        <p:nvPicPr>
          <p:cNvPr id="23" name="Picture 3">
            <a:extLst>
              <a:ext uri="{FF2B5EF4-FFF2-40B4-BE49-F238E27FC236}">
                <a16:creationId xmlns:a16="http://schemas.microsoft.com/office/drawing/2014/main" id="{E256FB82-FA38-45CF-B0AB-2CF43B1FB9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tretch/>
        </p:blipFill>
        <p:spPr>
          <a:xfrm>
            <a:off x="6248400" y="1028700"/>
            <a:ext cx="4903081" cy="275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8A22513-307E-4203-BEFF-5BBBFAFDDE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211F11-4937-44F9-B733-211517A2D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9076" y="-431"/>
            <a:ext cx="11742924" cy="6858427"/>
          </a:xfrm>
          <a:prstGeom prst="rect">
            <a:avLst/>
          </a:prstGeom>
          <a:gradFill>
            <a:gsLst>
              <a:gs pos="2000">
                <a:schemeClr val="accent5">
                  <a:alpha val="17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F7BA0D-619B-4BA4-AF41-9F99DE301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9076" y="-429"/>
            <a:ext cx="11742924" cy="6400800"/>
          </a:xfrm>
          <a:prstGeom prst="rect">
            <a:avLst/>
          </a:prstGeom>
          <a:gradFill>
            <a:gsLst>
              <a:gs pos="0">
                <a:schemeClr val="accent5">
                  <a:alpha val="76000"/>
                </a:schemeClr>
              </a:gs>
              <a:gs pos="100000">
                <a:schemeClr val="accent2">
                  <a:lumMod val="20000"/>
                  <a:lumOff val="80000"/>
                  <a:alpha val="15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20A1EE3-9DEB-45B0-A9FA-080457925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-12648"/>
            <a:ext cx="11742924" cy="6870648"/>
          </a:xfrm>
          <a:prstGeom prst="rect">
            <a:avLst/>
          </a:prstGeom>
          <a:gradFill>
            <a:gsLst>
              <a:gs pos="37000">
                <a:schemeClr val="accent5">
                  <a:lumMod val="60000"/>
                  <a:lumOff val="40000"/>
                  <a:alpha val="25000"/>
                </a:schemeClr>
              </a:gs>
              <a:gs pos="100000">
                <a:schemeClr val="accent2">
                  <a:alpha val="74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9513AF-ACB9-491F-AB2C-AA27171CB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8860813" cy="6857572"/>
          </a:xfrm>
          <a:prstGeom prst="rect">
            <a:avLst/>
          </a:prstGeom>
          <a:gradFill>
            <a:gsLst>
              <a:gs pos="6000">
                <a:schemeClr val="accent2">
                  <a:alpha val="88000"/>
                </a:schemeClr>
              </a:gs>
              <a:gs pos="100000">
                <a:schemeClr val="accent6">
                  <a:lumMod val="75000"/>
                  <a:alpha val="66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5F36B92-14BC-4E12-8F9A-737EFED6C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33214">
            <a:off x="5243949" y="-200984"/>
            <a:ext cx="6022658" cy="6022658"/>
          </a:xfrm>
          <a:custGeom>
            <a:avLst/>
            <a:gdLst>
              <a:gd name="connsiteX0" fmla="*/ 5757156 w 6022658"/>
              <a:gd name="connsiteY0" fmla="*/ 4243377 h 6022658"/>
              <a:gd name="connsiteX1" fmla="*/ 4298301 w 6022658"/>
              <a:gd name="connsiteY1" fmla="*/ 5730698 h 6022658"/>
              <a:gd name="connsiteX2" fmla="*/ 4183474 w 6022658"/>
              <a:gd name="connsiteY2" fmla="*/ 5786013 h 6022658"/>
              <a:gd name="connsiteX3" fmla="*/ 3011329 w 6022658"/>
              <a:gd name="connsiteY3" fmla="*/ 6022658 h 6022658"/>
              <a:gd name="connsiteX4" fmla="*/ 0 w 6022658"/>
              <a:gd name="connsiteY4" fmla="*/ 3011329 h 6022658"/>
              <a:gd name="connsiteX5" fmla="*/ 3011329 w 6022658"/>
              <a:gd name="connsiteY5" fmla="*/ 0 h 6022658"/>
              <a:gd name="connsiteX6" fmla="*/ 6022658 w 6022658"/>
              <a:gd name="connsiteY6" fmla="*/ 3011329 h 6022658"/>
              <a:gd name="connsiteX7" fmla="*/ 5786013 w 6022658"/>
              <a:gd name="connsiteY7" fmla="*/ 4183474 h 6022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2658" h="6022658">
                <a:moveTo>
                  <a:pt x="5757156" y="4243377"/>
                </a:moveTo>
                <a:lnTo>
                  <a:pt x="4298301" y="5730698"/>
                </a:lnTo>
                <a:lnTo>
                  <a:pt x="4183474" y="5786013"/>
                </a:lnTo>
                <a:cubicBezTo>
                  <a:pt x="3823203" y="5938395"/>
                  <a:pt x="3427106" y="6022658"/>
                  <a:pt x="3011329" y="6022658"/>
                </a:cubicBezTo>
                <a:cubicBezTo>
                  <a:pt x="1348218" y="6022658"/>
                  <a:pt x="0" y="4674440"/>
                  <a:pt x="0" y="3011329"/>
                </a:cubicBezTo>
                <a:cubicBezTo>
                  <a:pt x="0" y="1348218"/>
                  <a:pt x="1348218" y="0"/>
                  <a:pt x="3011329" y="0"/>
                </a:cubicBezTo>
                <a:cubicBezTo>
                  <a:pt x="4674440" y="0"/>
                  <a:pt x="6022658" y="1348218"/>
                  <a:pt x="6022658" y="3011329"/>
                </a:cubicBezTo>
                <a:cubicBezTo>
                  <a:pt x="6022658" y="3427107"/>
                  <a:pt x="5938394" y="3823204"/>
                  <a:pt x="5786013" y="4183474"/>
                </a:cubicBezTo>
                <a:close/>
              </a:path>
            </a:pathLst>
          </a:custGeom>
          <a:gradFill>
            <a:gsLst>
              <a:gs pos="21000">
                <a:schemeClr val="accent2">
                  <a:alpha val="0"/>
                </a:schemeClr>
              </a:gs>
              <a:gs pos="85000">
                <a:schemeClr val="accent6">
                  <a:alpha val="13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51FEB4-2A56-4B52-B99F-7DEF91686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638" y="1122362"/>
            <a:ext cx="6951109" cy="2842863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4400" spc="750">
                <a:solidFill>
                  <a:schemeClr val="bg1"/>
                </a:solidFill>
              </a:rPr>
              <a:t>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C8694-DF50-4B41-8306-8DE0B7DD7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2638" y="4410635"/>
            <a:ext cx="6883791" cy="847164"/>
          </a:xfrm>
        </p:spPr>
        <p:txBody>
          <a:bodyPr vert="horz" lIns="0" tIns="0" rIns="0" bIns="0" rtlCol="0">
            <a:normAutofit/>
          </a:bodyPr>
          <a:lstStyle/>
          <a:p>
            <a:pPr marL="0" indent="0" algn="r">
              <a:lnSpc>
                <a:spcPct val="150000"/>
              </a:lnSpc>
              <a:buNone/>
            </a:pPr>
            <a:r>
              <a:rPr lang="en-US" sz="1400" b="1" cap="all" spc="600">
                <a:solidFill>
                  <a:schemeClr val="bg1"/>
                </a:solidFill>
              </a:rPr>
              <a:t>https://github.com/jrickord/DataPresentationVisualization</a:t>
            </a:r>
          </a:p>
        </p:txBody>
      </p:sp>
    </p:spTree>
    <p:extLst>
      <p:ext uri="{BB962C8B-B14F-4D97-AF65-F5344CB8AC3E}">
        <p14:creationId xmlns:p14="http://schemas.microsoft.com/office/powerpoint/2010/main" val="3033656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235D6-FCF1-499A-8A53-5C6B564F1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3318" y="1062317"/>
            <a:ext cx="4323855" cy="3238919"/>
          </a:xfrm>
        </p:spPr>
        <p:txBody>
          <a:bodyPr vert="horz" lIns="0" tIns="0" rIns="0" bIns="0" rtlCol="0" anchor="b">
            <a:normAutofit/>
          </a:bodyPr>
          <a:lstStyle/>
          <a:p>
            <a:pPr algn="ctr"/>
            <a:r>
              <a:rPr lang="en-US" sz="3200" spc="750" dirty="0">
                <a:solidFill>
                  <a:schemeClr val="bg1"/>
                </a:solidFill>
              </a:rPr>
              <a:t>Industry Trends – Air Travel </a:t>
            </a:r>
            <a:r>
              <a:rPr lang="en-US" sz="3200" spc="750">
                <a:solidFill>
                  <a:schemeClr val="bg1"/>
                </a:solidFill>
              </a:rPr>
              <a:t>Popularity</a:t>
            </a:r>
            <a:endParaRPr lang="en-US"/>
          </a:p>
        </p:txBody>
      </p:sp>
      <p:pic>
        <p:nvPicPr>
          <p:cNvPr id="4" name="Picture 4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7D8703B7-A0C1-4CD7-AE16-772D27CC6B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3619" y="1214409"/>
            <a:ext cx="7214138" cy="443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881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10">
            <a:extLst>
              <a:ext uri="{FF2B5EF4-FFF2-40B4-BE49-F238E27FC236}">
                <a16:creationId xmlns:a16="http://schemas.microsoft.com/office/drawing/2014/main" id="{11D6A2A3-F101-46F7-8B6F-1C699CAFE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6B31A6-98C1-477D-A6F5-848B1E1F5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9136" y="327103"/>
            <a:ext cx="7494759" cy="1556724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With More </a:t>
            </a:r>
            <a:r>
              <a:rPr lang="en-US"/>
              <a:t>Passengers, What is Risk Trend?</a:t>
            </a:r>
            <a:endParaRPr lang="en-US" dirty="0"/>
          </a:p>
        </p:txBody>
      </p:sp>
      <p:pic>
        <p:nvPicPr>
          <p:cNvPr id="4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82A37DDE-A3A8-4332-B51C-7D4FD47EA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444" y="2295418"/>
            <a:ext cx="5090161" cy="36544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Rectangle 12">
            <a:extLst>
              <a:ext uri="{FF2B5EF4-FFF2-40B4-BE49-F238E27FC236}">
                <a16:creationId xmlns:a16="http://schemas.microsoft.com/office/drawing/2014/main" id="{529E760E-527D-4053-A309-F2BDE1250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0800"/>
            <a:ext cx="12191999" cy="4571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4153D448-4ED1-429A-A28C-8316DE7CA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8"/>
            <a:ext cx="8153396" cy="448831"/>
          </a:xfrm>
          <a:prstGeom prst="rect">
            <a:avLst/>
          </a:prstGeom>
          <a:gradFill>
            <a:gsLst>
              <a:gs pos="0">
                <a:schemeClr val="accent5">
                  <a:alpha val="5000"/>
                </a:schemeClr>
              </a:gs>
              <a:gs pos="99000">
                <a:schemeClr val="accent5">
                  <a:alpha val="72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3" descr="Chart, bar chart&#10;&#10;Description automatically generated">
            <a:extLst>
              <a:ext uri="{FF2B5EF4-FFF2-40B4-BE49-F238E27FC236}">
                <a16:creationId xmlns:a16="http://schemas.microsoft.com/office/drawing/2014/main" id="{695A7DE6-A7B2-470D-8418-59A549390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0812" y="2649809"/>
            <a:ext cx="2276475" cy="29337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9663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F1DA978-2FF0-4E09-976F-91C6D4AA5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80619" y="381383"/>
            <a:ext cx="6858000" cy="6095233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25488" y="125488"/>
            <a:ext cx="6346209" cy="6095235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0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788104" y="2550870"/>
            <a:ext cx="2501979" cy="6112279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79BBB12-9455-421B-86B2-0EA775202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72450" y="728296"/>
            <a:ext cx="4808302" cy="4808302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9D7EDA-BF37-4146-A0AE-5ED2B9876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605" y="824197"/>
            <a:ext cx="5887244" cy="3232560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1600" spc="750" dirty="0">
                <a:solidFill>
                  <a:schemeClr val="bg1"/>
                </a:solidFill>
              </a:rPr>
              <a:t>HOW DOES THIS COMPARE TO The Rest of the TRANSPORT INDUSTRY?</a:t>
            </a:r>
          </a:p>
        </p:txBody>
      </p:sp>
      <p:pic>
        <p:nvPicPr>
          <p:cNvPr id="7" name="Graphic 6" descr="Train">
            <a:extLst>
              <a:ext uri="{FF2B5EF4-FFF2-40B4-BE49-F238E27FC236}">
                <a16:creationId xmlns:a16="http://schemas.microsoft.com/office/drawing/2014/main" id="{592CC002-64F0-4DD0-A729-7A13868ED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19154" y="1199785"/>
            <a:ext cx="4449692" cy="444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809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23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25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2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2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4">
                  <a:alpha val="61000"/>
                </a:schemeClr>
              </a:gs>
              <a:gs pos="100000">
                <a:schemeClr val="accent5">
                  <a:alpha val="89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3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5333145" y="0"/>
            <a:ext cx="6858855" cy="6857572"/>
          </a:xfrm>
          <a:prstGeom prst="rect">
            <a:avLst/>
          </a:prstGeom>
          <a:gradFill>
            <a:gsLst>
              <a:gs pos="8000">
                <a:schemeClr val="accent6">
                  <a:alpha val="11000"/>
                </a:schemeClr>
              </a:gs>
              <a:gs pos="100000">
                <a:schemeClr val="accent4">
                  <a:alpha val="70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3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7945" y="-1686055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5055D480-D0BC-4598-9153-86791C7851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6259" r="-415" b="-596"/>
          <a:stretch/>
        </p:blipFill>
        <p:spPr>
          <a:xfrm>
            <a:off x="466493" y="66907"/>
            <a:ext cx="11240454" cy="666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643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12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4">
                  <a:alpha val="61000"/>
                </a:schemeClr>
              </a:gs>
              <a:gs pos="100000">
                <a:schemeClr val="accent5">
                  <a:alpha val="89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5333145" y="0"/>
            <a:ext cx="6858855" cy="6857572"/>
          </a:xfrm>
          <a:prstGeom prst="rect">
            <a:avLst/>
          </a:prstGeom>
          <a:gradFill>
            <a:gsLst>
              <a:gs pos="8000">
                <a:schemeClr val="accent6">
                  <a:alpha val="11000"/>
                </a:schemeClr>
              </a:gs>
              <a:gs pos="100000">
                <a:schemeClr val="accent4">
                  <a:alpha val="70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7945" y="-1686055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288844EB-8F9E-4CAA-83CC-1C9A855C4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766" y="336805"/>
            <a:ext cx="10967224" cy="600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028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04E292-5FAB-47E8-A663-A07530CED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0FF8ED-64CE-400C-A4D5-9F943FC26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0"/>
            <a:ext cx="12191999" cy="6858000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8868AD-100D-45F3-B11E-8A2936712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12191999" cy="6858000"/>
          </a:xfrm>
          <a:prstGeom prst="rect">
            <a:avLst/>
          </a:prstGeom>
          <a:gradFill>
            <a:gsLst>
              <a:gs pos="49000">
                <a:schemeClr val="accent5">
                  <a:alpha val="50000"/>
                </a:schemeClr>
              </a:gs>
              <a:gs pos="100000">
                <a:schemeClr val="accent2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4742CC-05F9-44AC-AF98-AB6EF810E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96001" cy="6858000"/>
          </a:xfrm>
          <a:prstGeom prst="rect">
            <a:avLst/>
          </a:prstGeom>
          <a:gradFill>
            <a:gsLst>
              <a:gs pos="0">
                <a:schemeClr val="accent2">
                  <a:alpha val="17000"/>
                </a:schemeClr>
              </a:gs>
              <a:gs pos="85000">
                <a:schemeClr val="accent4">
                  <a:alpha val="40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853C77DB-C7E3-4B1F-9AD0-1EB2982A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460656" y="-2569189"/>
            <a:ext cx="5115722" cy="10255626"/>
          </a:xfrm>
          <a:custGeom>
            <a:avLst/>
            <a:gdLst>
              <a:gd name="connsiteX0" fmla="*/ 2065105 w 2065105"/>
              <a:gd name="connsiteY0" fmla="*/ 0 h 4139967"/>
              <a:gd name="connsiteX1" fmla="*/ 2065105 w 2065105"/>
              <a:gd name="connsiteY1" fmla="*/ 4139967 h 4139967"/>
              <a:gd name="connsiteX2" fmla="*/ 1858573 w 2065105"/>
              <a:gd name="connsiteY2" fmla="*/ 4129538 h 4139967"/>
              <a:gd name="connsiteX3" fmla="*/ 0 w 2065105"/>
              <a:gd name="connsiteY3" fmla="*/ 2069983 h 4139967"/>
              <a:gd name="connsiteX4" fmla="*/ 1858573 w 2065105"/>
              <a:gd name="connsiteY4" fmla="*/ 10428 h 4139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5105" h="4139967">
                <a:moveTo>
                  <a:pt x="2065105" y="0"/>
                </a:moveTo>
                <a:lnTo>
                  <a:pt x="2065105" y="4139967"/>
                </a:lnTo>
                <a:lnTo>
                  <a:pt x="1858573" y="4129538"/>
                </a:lnTo>
                <a:cubicBezTo>
                  <a:pt x="814640" y="4023521"/>
                  <a:pt x="0" y="3141887"/>
                  <a:pt x="0" y="2069983"/>
                </a:cubicBezTo>
                <a:cubicBezTo>
                  <a:pt x="0" y="998079"/>
                  <a:pt x="814640" y="116446"/>
                  <a:pt x="1858573" y="10428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4">
                  <a:lumMod val="60000"/>
                  <a:lumOff val="40000"/>
                  <a:alpha val="3000"/>
                </a:schemeClr>
              </a:gs>
              <a:gs pos="100000">
                <a:schemeClr val="accent4">
                  <a:lumMod val="60000"/>
                  <a:lumOff val="40000"/>
                  <a:alpha val="37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DAC32D3B-1ECA-414D-ADA3-694F6862B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145" y="1862718"/>
            <a:ext cx="2724150" cy="2705100"/>
          </a:xfrm>
          <a:prstGeom prst="rect">
            <a:avLst/>
          </a:prstGeom>
        </p:spPr>
      </p:pic>
      <p:pic>
        <p:nvPicPr>
          <p:cNvPr id="5" name="Picture 5" descr="Company name&#10;&#10;Description automatically generated">
            <a:extLst>
              <a:ext uri="{FF2B5EF4-FFF2-40B4-BE49-F238E27FC236}">
                <a16:creationId xmlns:a16="http://schemas.microsoft.com/office/drawing/2014/main" id="{7D756E90-BFD4-43F5-A1E5-24ED955DB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9411" y="1862718"/>
            <a:ext cx="24003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804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4">
                  <a:alpha val="61000"/>
                </a:schemeClr>
              </a:gs>
              <a:gs pos="100000">
                <a:schemeClr val="accent5">
                  <a:alpha val="89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5333145" y="0"/>
            <a:ext cx="6858855" cy="6857572"/>
          </a:xfrm>
          <a:prstGeom prst="rect">
            <a:avLst/>
          </a:prstGeom>
          <a:gradFill>
            <a:gsLst>
              <a:gs pos="8000">
                <a:schemeClr val="accent6">
                  <a:alpha val="11000"/>
                </a:schemeClr>
              </a:gs>
              <a:gs pos="100000">
                <a:schemeClr val="accent4">
                  <a:alpha val="70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7945" y="-1686055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2E285345-0332-4E9F-9CF4-52AD4136CC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73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964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8BEAC55E-FD3E-4A90-B4E2-D197D8038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17BF5C-DEBA-4D5B-B47A-5F0A0CE7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457199"/>
            <a:ext cx="9448800" cy="1061357"/>
          </a:xfrm>
        </p:spPr>
        <p:txBody>
          <a:bodyPr vert="horz" lIns="0" tIns="0" rIns="0" bIns="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/>
              <a:t>Resources</a:t>
            </a:r>
            <a:br>
              <a:rPr lang="en-US" sz="3700"/>
            </a:br>
            <a:endParaRPr lang="en-US" sz="37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2DA3FA-81F5-4386-9563-898ED8F18453}"/>
              </a:ext>
            </a:extLst>
          </p:cNvPr>
          <p:cNvSpPr txBox="1"/>
          <p:nvPr/>
        </p:nvSpPr>
        <p:spPr>
          <a:xfrm>
            <a:off x="1371601" y="1887968"/>
            <a:ext cx="9448800" cy="3812746"/>
          </a:xfrm>
          <a:prstGeom prst="rect">
            <a:avLst/>
          </a:prstGeom>
        </p:spPr>
        <p:txBody>
          <a:bodyPr rot="0" spcFirstLastPara="0" vertOverflow="overflow" horzOverflow="overflow" vert="horz" lIns="0" tIns="0" rIns="0" bIns="0" numCol="1" spcCol="0" rtlCol="0" fromWordArt="0" anchorCtr="0" forceAA="0" compatLnSpc="1">
            <a:prstTxWarp prst="textNoShape">
              <a:avLst/>
            </a:prstTxWarp>
            <a:normAutofit fontScale="92500" lnSpcReduction="20000"/>
          </a:bodyPr>
          <a:lstStyle/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“Death Rate per Year | Bureau of Aircraft Accidents Archives.” Bureau of Aircraft Accidents Archives, 1990,www.baaa-acro.com/statistics/death-rate-per-year.Fivethirtyeight. </a:t>
            </a:r>
            <a:endParaRPr lang="en-US" dirty="0">
              <a:ea typeface="+mn-lt"/>
              <a:cs typeface="+mn-lt"/>
            </a:endParaRP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“Data/Airline-Safety at Master · Fivethirtyeight/Data.” GitHub, 2014,github.com/fivethirtyeight/data/tree/master/airline-safety.National Highway Traffic Safety Administration. </a:t>
            </a:r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“FARS Encyclopedia.” National Highway Traffic SafetyAdministration, 2019, www-fars.nhtsa.dot.gov/Main/index.aspx</a:t>
            </a:r>
            <a:endParaRPr lang="en-US" dirty="0">
              <a:ea typeface="+mn-lt"/>
              <a:cs typeface="+mn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 Qualman, Darrin. “Too Much Tourism: Global Air Travel and Climate Change ».” </a:t>
            </a:r>
            <a:r>
              <a:rPr lang="en-US" i="1">
                <a:ea typeface="+mn-lt"/>
                <a:cs typeface="+mn-lt"/>
              </a:rPr>
              <a:t>Darrin Qualman</a:t>
            </a:r>
            <a:r>
              <a:rPr lang="en-US">
                <a:ea typeface="+mn-lt"/>
                <a:cs typeface="+mn-lt"/>
              </a:rPr>
              <a:t>, 4 Oct. 2017, </a:t>
            </a:r>
            <a:r>
              <a:rPr lang="en-US" dirty="0">
                <a:ea typeface="+mn-lt"/>
                <a:cs typeface="+mn-lt"/>
                <a:hlinkClick r:id="rId2"/>
              </a:rPr>
              <a:t>www.darrinqualman.com/global-air-travel-climate-change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 dirty="0">
              <a:ea typeface="+mn-lt"/>
              <a:cs typeface="+mn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   “Transportation Fatalities by Mode.” </a:t>
            </a:r>
            <a:r>
              <a:rPr lang="en-US" i="1">
                <a:ea typeface="+mn-lt"/>
                <a:cs typeface="+mn-lt"/>
              </a:rPr>
              <a:t>Bureau of Transportation Statistics</a:t>
            </a:r>
            <a:r>
              <a:rPr lang="en-US">
                <a:ea typeface="+mn-lt"/>
                <a:cs typeface="+mn-lt"/>
              </a:rPr>
              <a:t>, 2021, </a:t>
            </a:r>
            <a:r>
              <a:rPr lang="en-US" dirty="0">
                <a:ea typeface="+mn-lt"/>
                <a:cs typeface="+mn-lt"/>
                <a:hlinkClick r:id="rId3"/>
              </a:rPr>
              <a:t>www.bts.gov/content/transportation-fatalities-mode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 dirty="0">
              <a:ea typeface="+mn-lt"/>
              <a:cs typeface="+mn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   “U.S. General Aviation Safety Data.” </a:t>
            </a:r>
            <a:r>
              <a:rPr lang="en-US" i="1">
                <a:ea typeface="+mn-lt"/>
                <a:cs typeface="+mn-lt"/>
              </a:rPr>
              <a:t>Bureau of Transportation Statistics</a:t>
            </a:r>
            <a:r>
              <a:rPr lang="en-US">
                <a:ea typeface="+mn-lt"/>
                <a:cs typeface="+mn-lt"/>
              </a:rPr>
              <a:t>, 2021, </a:t>
            </a:r>
            <a:r>
              <a:rPr lang="en-US" dirty="0">
                <a:ea typeface="+mn-lt"/>
                <a:cs typeface="+mn-lt"/>
                <a:hlinkClick r:id="rId4"/>
              </a:rPr>
              <a:t>www.bts.gov/content/us-general-aviationa-safety-data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82DCAD1-D7F2-4CA8-960C-526B7DB37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009AC7F-1347-41C8-8BEB-47473A21A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03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GradientRiseVTI</vt:lpstr>
      <vt:lpstr>Liftoff in Airline Safety: A Steady Descent in Fatal Flights</vt:lpstr>
      <vt:lpstr>Industry Trends – Air Travel Popularity</vt:lpstr>
      <vt:lpstr>With More Passengers, What is Risk Trend?</vt:lpstr>
      <vt:lpstr>HOW DOES THIS COMPARE TO The Rest of the TRANSPORT INDUSTRY?</vt:lpstr>
      <vt:lpstr>PowerPoint Presentation</vt:lpstr>
      <vt:lpstr>PowerPoint Presentation</vt:lpstr>
      <vt:lpstr>PowerPoint Presentation</vt:lpstr>
      <vt:lpstr>PowerPoint Presentation</vt:lpstr>
      <vt:lpstr>Resources </vt:lpstr>
      <vt:lpstr>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137</cp:revision>
  <dcterms:created xsi:type="dcterms:W3CDTF">2021-10-05T03:00:42Z</dcterms:created>
  <dcterms:modified xsi:type="dcterms:W3CDTF">2021-10-07T07:42:09Z</dcterms:modified>
</cp:coreProperties>
</file>

<file path=docProps/thumbnail.jpeg>
</file>